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85" r:id="rId3"/>
    <p:sldId id="313" r:id="rId4"/>
    <p:sldId id="331" r:id="rId5"/>
    <p:sldId id="312" r:id="rId6"/>
    <p:sldId id="332" r:id="rId7"/>
    <p:sldId id="258" r:id="rId8"/>
    <p:sldId id="333" r:id="rId9"/>
    <p:sldId id="283" r:id="rId10"/>
    <p:sldId id="334" r:id="rId11"/>
    <p:sldId id="328" r:id="rId12"/>
    <p:sldId id="319" r:id="rId13"/>
    <p:sldId id="327" r:id="rId14"/>
    <p:sldId id="339" r:id="rId15"/>
    <p:sldId id="325" r:id="rId16"/>
    <p:sldId id="335" r:id="rId17"/>
    <p:sldId id="336" r:id="rId18"/>
    <p:sldId id="330" r:id="rId19"/>
    <p:sldId id="338" r:id="rId20"/>
    <p:sldId id="318" r:id="rId21"/>
    <p:sldId id="284" r:id="rId22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4"/>
      <p:bold r:id="rId25"/>
    </p:embeddedFont>
    <p:embeddedFont>
      <p:font typeface="Barlow Semi Condensed" panose="00000506000000000000" pitchFamily="2" charset="0"/>
      <p:regular r:id="rId26"/>
      <p:bold r:id="rId27"/>
      <p:italic r:id="rId28"/>
      <p:boldItalic r:id="rId29"/>
    </p:embeddedFont>
    <p:embeddedFont>
      <p:font typeface="Barlow Semi Condensed Light" panose="00000406000000000000" pitchFamily="2" charset="0"/>
      <p:regular r:id="rId30"/>
      <p:bold r:id="rId31"/>
      <p:italic r:id="rId32"/>
      <p:boldItalic r:id="rId33"/>
    </p:embeddedFont>
    <p:embeddedFont>
      <p:font typeface="Barlow Semi Condensed Medium" panose="00000606000000000000" pitchFamily="2" charset="0"/>
      <p:regular r:id="rId34"/>
      <p:bold r:id="rId35"/>
      <p:italic r:id="rId36"/>
      <p:boldItalic r:id="rId37"/>
    </p:embeddedFont>
    <p:embeddedFont>
      <p:font typeface="Fjalla One" panose="020B0604020202020204" charset="0"/>
      <p:regular r:id="rId38"/>
    </p:embeddedFont>
    <p:embeddedFont>
      <p:font typeface="Playfair Display" panose="00000500000000000000" pitchFamily="2" charset="0"/>
      <p:regular r:id="rId39"/>
      <p:bold r:id="rId40"/>
      <p:italic r:id="rId41"/>
      <p:boldItalic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C6FC"/>
    <a:srgbClr val="506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9" autoAdjust="0"/>
    <p:restoredTop sz="93692" autoAdjust="0"/>
  </p:normalViewPr>
  <p:slideViewPr>
    <p:cSldViewPr snapToGrid="0">
      <p:cViewPr varScale="1">
        <p:scale>
          <a:sx n="90" d="100"/>
          <a:sy n="90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0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02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HENRI PRECISA MANDAR A ATUALIZADA</a:t>
            </a:r>
          </a:p>
        </p:txBody>
      </p:sp>
    </p:spTree>
    <p:extLst>
      <p:ext uri="{BB962C8B-B14F-4D97-AF65-F5344CB8AC3E}">
        <p14:creationId xmlns:p14="http://schemas.microsoft.com/office/powerpoint/2010/main" val="37021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9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3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4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41A6C-BC1D-4A6B-B32E-67B7D1A0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A93C2-0E63-49CA-B36B-52EAE4DC7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D51A61-BE83-46EC-8840-66BFDC6F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C5007-BE1C-463B-9CE3-180DA1310E1E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ACE0D-F45C-44A6-90BE-326E95ED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CE576-6B41-480D-81F0-473C1E09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E2458-E3C8-4AE9-A33A-18B4024E45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77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jpeg"/><Relationship Id="rId7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microsoft.com/office/2007/relationships/hdphoto" Target="../media/hdphoto2.wdp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1757977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A94FA0E-DF87-4EE2-93DA-BD48E5079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2" t="9210"/>
          <a:stretch/>
        </p:blipFill>
        <p:spPr bwMode="auto">
          <a:xfrm>
            <a:off x="2808601" y="970171"/>
            <a:ext cx="3526798" cy="36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MÉTRICAS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3A92FF6D-4719-4999-882F-5CFB1728F306}"/>
              </a:ext>
            </a:extLst>
          </p:cNvPr>
          <p:cNvGrpSpPr/>
          <p:nvPr/>
        </p:nvGrpSpPr>
        <p:grpSpPr>
          <a:xfrm>
            <a:off x="3742660" y="1102710"/>
            <a:ext cx="1562986" cy="2058327"/>
            <a:chOff x="3742660" y="1102710"/>
            <a:chExt cx="1562986" cy="2058327"/>
          </a:xfrm>
        </p:grpSpPr>
        <p:pic>
          <p:nvPicPr>
            <p:cNvPr id="8" name="Imagem 7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99723C42-1EFD-422C-9025-4770DE60D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0" b="5900"/>
            <a:stretch/>
          </p:blipFill>
          <p:spPr>
            <a:xfrm>
              <a:off x="3742660" y="1102710"/>
              <a:ext cx="1562986" cy="156830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62351C4-80D3-4EC5-A5F4-B47660A3BAC6}"/>
                </a:ext>
              </a:extLst>
            </p:cNvPr>
            <p:cNvSpPr txBox="1"/>
            <p:nvPr/>
          </p:nvSpPr>
          <p:spPr>
            <a:xfrm>
              <a:off x="3902501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80%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666A3B4-AE02-4F07-94C5-A874FBDABB67}"/>
              </a:ext>
            </a:extLst>
          </p:cNvPr>
          <p:cNvGrpSpPr/>
          <p:nvPr/>
        </p:nvGrpSpPr>
        <p:grpSpPr>
          <a:xfrm>
            <a:off x="1194697" y="1318021"/>
            <a:ext cx="1338997" cy="1843017"/>
            <a:chOff x="1194697" y="1318021"/>
            <a:chExt cx="1338997" cy="1843017"/>
          </a:xfrm>
        </p:grpSpPr>
        <p:pic>
          <p:nvPicPr>
            <p:cNvPr id="2056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51A06843-586E-4976-AEB1-8F900D8ED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414836" y="1318021"/>
              <a:ext cx="898720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E7D44D5-96E4-450F-90F6-BB02906A5BA2}"/>
                </a:ext>
              </a:extLst>
            </p:cNvPr>
            <p:cNvSpPr txBox="1"/>
            <p:nvPr/>
          </p:nvSpPr>
          <p:spPr>
            <a:xfrm>
              <a:off x="1194697" y="2760928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CEC05C6-E5FB-484F-B0F2-20FCE5884949}"/>
              </a:ext>
            </a:extLst>
          </p:cNvPr>
          <p:cNvGrpSpPr/>
          <p:nvPr/>
        </p:nvGrpSpPr>
        <p:grpSpPr>
          <a:xfrm>
            <a:off x="6734750" y="1318019"/>
            <a:ext cx="1562986" cy="1843018"/>
            <a:chOff x="6734750" y="1318019"/>
            <a:chExt cx="1562986" cy="18430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B84F6A-0E20-4685-A286-74D0106CD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6734750" y="1318019"/>
              <a:ext cx="1562986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39CE79B-C6DC-4764-AAD3-8C931DD41FA3}"/>
                </a:ext>
              </a:extLst>
            </p:cNvPr>
            <p:cNvSpPr txBox="1"/>
            <p:nvPr/>
          </p:nvSpPr>
          <p:spPr>
            <a:xfrm>
              <a:off x="6846744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B4A238E-A433-44CA-801D-01F21E5702DB}"/>
              </a:ext>
            </a:extLst>
          </p:cNvPr>
          <p:cNvGrpSpPr/>
          <p:nvPr/>
        </p:nvGrpSpPr>
        <p:grpSpPr>
          <a:xfrm>
            <a:off x="2741378" y="3792345"/>
            <a:ext cx="3661245" cy="1223424"/>
            <a:chOff x="2741378" y="3792345"/>
            <a:chExt cx="3661245" cy="1223424"/>
          </a:xfrm>
        </p:grpSpPr>
        <p:pic>
          <p:nvPicPr>
            <p:cNvPr id="2058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3502FE5D-9A9D-4A60-B4B6-01CACD817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3954025" y="3792345"/>
              <a:ext cx="1235950" cy="122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E9E63B4-2AC3-47B7-BC96-3E6D22D5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2243909" flipV="1">
              <a:off x="5627535" y="3934999"/>
              <a:ext cx="775088" cy="902102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FB25C130-BE71-42A3-9109-BC0045F62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19356091" flipH="1" flipV="1">
              <a:off x="2741378" y="3935000"/>
              <a:ext cx="775088" cy="90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0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DFC38FB-33B7-4878-AD50-A166775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32" y="1121501"/>
            <a:ext cx="2364136" cy="2364136"/>
          </a:xfrm>
          <a:prstGeom prst="rect">
            <a:avLst/>
          </a:prstGeom>
        </p:spPr>
      </p:pic>
      <p:sp>
        <p:nvSpPr>
          <p:cNvPr id="8" name="Google Shape;3515;p62">
            <a:extLst>
              <a:ext uri="{FF2B5EF4-FFF2-40B4-BE49-F238E27FC236}">
                <a16:creationId xmlns:a16="http://schemas.microsoft.com/office/drawing/2014/main" id="{B19163AE-A2B8-45FE-A9A7-B93D0E848CCF}"/>
              </a:ext>
            </a:extLst>
          </p:cNvPr>
          <p:cNvSpPr txBox="1">
            <a:spLocks/>
          </p:cNvSpPr>
          <p:nvPr/>
        </p:nvSpPr>
        <p:spPr>
          <a:xfrm>
            <a:off x="2098500" y="3545333"/>
            <a:ext cx="4947000" cy="81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0EB3A23-2C3B-4609-A746-0E14EBBB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591BCE-4354-4E39-B423-6BA3003402BB}"/>
              </a:ext>
            </a:extLst>
          </p:cNvPr>
          <p:cNvSpPr txBox="1">
            <a:spLocks/>
          </p:cNvSpPr>
          <p:nvPr/>
        </p:nvSpPr>
        <p:spPr>
          <a:xfrm>
            <a:off x="917878" y="1551197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O que é TotemSolutions?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3379-404C-42E5-9058-672D73EC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39" y="2188578"/>
            <a:ext cx="1632043" cy="16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CF3F20-2E08-4CAA-B33D-FF7AD3182141}"/>
              </a:ext>
            </a:extLst>
          </p:cNvPr>
          <p:cNvSpPr txBox="1">
            <a:spLocks/>
          </p:cNvSpPr>
          <p:nvPr/>
        </p:nvSpPr>
        <p:spPr>
          <a:xfrm>
            <a:off x="3903028" y="1551197"/>
            <a:ext cx="1473747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Curiosidades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D62B9E-F174-439F-AD29-095B0878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33" y="2263009"/>
            <a:ext cx="1361687" cy="138919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F1C3AD4-D8A8-4414-BE4D-939BF2188FCA}"/>
              </a:ext>
            </a:extLst>
          </p:cNvPr>
          <p:cNvSpPr txBox="1">
            <a:spLocks/>
          </p:cNvSpPr>
          <p:nvPr/>
        </p:nvSpPr>
        <p:spPr>
          <a:xfrm>
            <a:off x="6145093" y="1551197"/>
            <a:ext cx="1803899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Para que serve?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2F5B6D-243F-4070-BBED-8ADD97E3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22" y="2183556"/>
            <a:ext cx="1632043" cy="1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3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9CFE9A6-61EF-4F61-B420-F5F17C1753E4}"/>
              </a:ext>
            </a:extLst>
          </p:cNvPr>
          <p:cNvGrpSpPr/>
          <p:nvPr/>
        </p:nvGrpSpPr>
        <p:grpSpPr>
          <a:xfrm>
            <a:off x="5675020" y="2137066"/>
            <a:ext cx="1876619" cy="1764609"/>
            <a:chOff x="1557697" y="2102753"/>
            <a:chExt cx="1876619" cy="1764609"/>
          </a:xfrm>
        </p:grpSpPr>
        <p:pic>
          <p:nvPicPr>
            <p:cNvPr id="11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63385C4F-1190-4400-97D3-1AE2AA27C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2604398" y="3123251"/>
              <a:ext cx="751730" cy="74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08769AE-DB72-47A9-94BF-E282CB39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1557697" y="3138075"/>
              <a:ext cx="950638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770B09AE-6D38-4A3E-AE27-83D952911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791576" y="2225769"/>
              <a:ext cx="546619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1D41FA59-355E-4A24-8994-017643A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220" b="5900"/>
            <a:stretch/>
          </p:blipFill>
          <p:spPr>
            <a:xfrm>
              <a:off x="2483678" y="2102753"/>
              <a:ext cx="950638" cy="953874"/>
            </a:xfrm>
            <a:prstGeom prst="rect">
              <a:avLst/>
            </a:prstGeom>
          </p:spPr>
        </p:pic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4ED2D3DD-E86E-451C-8E1C-8365FBEC7D55}"/>
              </a:ext>
            </a:extLst>
          </p:cNvPr>
          <p:cNvSpPr txBox="1">
            <a:spLocks/>
          </p:cNvSpPr>
          <p:nvPr/>
        </p:nvSpPr>
        <p:spPr>
          <a:xfrm>
            <a:off x="5298449" y="1544367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Como funciona?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935BAD3-706C-4D62-84DE-BE436552DB3E}"/>
              </a:ext>
            </a:extLst>
          </p:cNvPr>
          <p:cNvSpPr txBox="1">
            <a:spLocks/>
          </p:cNvSpPr>
          <p:nvPr/>
        </p:nvSpPr>
        <p:spPr>
          <a:xfrm>
            <a:off x="1668345" y="1325822"/>
            <a:ext cx="1749309" cy="71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Por que usar o TotemSolutions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D79991-BFC7-449F-86A1-EFEB91154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3853" y="2180848"/>
            <a:ext cx="1698291" cy="16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INOVAÇÃO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4EEE6C-84FB-4D83-98BB-6F235337A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/>
          <a:stretch/>
        </p:blipFill>
        <p:spPr bwMode="auto">
          <a:xfrm>
            <a:off x="1590600" y="1300082"/>
            <a:ext cx="5962650" cy="37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0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INTEGRAÇÃO COM SLACK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863BC30-A493-4CF4-AD91-D927E055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23340" r="3039" b="27063"/>
          <a:stretch/>
        </p:blipFill>
        <p:spPr bwMode="auto">
          <a:xfrm>
            <a:off x="1573616" y="1159241"/>
            <a:ext cx="2660859" cy="1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BDA8B6-2DFB-4B69-BF85-D820C9AF3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1" t="32790" r="8948" b="19080"/>
          <a:stretch/>
        </p:blipFill>
        <p:spPr>
          <a:xfrm>
            <a:off x="3195563" y="3019488"/>
            <a:ext cx="4508205" cy="1233377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9DD3020F-5198-4CB1-8701-0DF600998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6" r="27487"/>
          <a:stretch/>
        </p:blipFill>
        <p:spPr>
          <a:xfrm rot="19772860">
            <a:off x="4651870" y="1640343"/>
            <a:ext cx="593605" cy="9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MAQUINA VIRTUAL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A56794-C752-4248-B7F7-029ACDFE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5" y="3225573"/>
            <a:ext cx="3751682" cy="12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6BF5679-6466-43B0-A675-C294672F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60" y="1417006"/>
            <a:ext cx="2296480" cy="13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8E7392F-0DA6-4E15-9D86-B3BFCBFF5D21}"/>
              </a:ext>
            </a:extLst>
          </p:cNvPr>
          <p:cNvGrpSpPr/>
          <p:nvPr/>
        </p:nvGrpSpPr>
        <p:grpSpPr>
          <a:xfrm>
            <a:off x="6200857" y="3019647"/>
            <a:ext cx="1688506" cy="1667296"/>
            <a:chOff x="5839348" y="3052993"/>
            <a:chExt cx="1755555" cy="163395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B7100291-B1D2-4341-A066-8933AEE9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9348" y="3052993"/>
              <a:ext cx="1633950" cy="1633950"/>
            </a:xfrm>
            <a:prstGeom prst="rect">
              <a:avLst/>
            </a:prstGeom>
          </p:spPr>
        </p:pic>
        <p:sp>
          <p:nvSpPr>
            <p:cNvPr id="14" name="Google Shape;2241;p42">
              <a:extLst>
                <a:ext uri="{FF2B5EF4-FFF2-40B4-BE49-F238E27FC236}">
                  <a16:creationId xmlns:a16="http://schemas.microsoft.com/office/drawing/2014/main" id="{6C1DB6AE-C454-4D10-944D-69BE6464DDB1}"/>
                </a:ext>
              </a:extLst>
            </p:cNvPr>
            <p:cNvSpPr txBox="1">
              <a:spLocks/>
            </p:cNvSpPr>
            <p:nvPr/>
          </p:nvSpPr>
          <p:spPr>
            <a:xfrm>
              <a:off x="6875675" y="4032702"/>
              <a:ext cx="71922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pt-BR" sz="2000" dirty="0">
                  <a:solidFill>
                    <a:srgbClr val="FFFFFF"/>
                  </a:solidFill>
                </a:rPr>
                <a:t>CLI</a:t>
              </a:r>
              <a:endParaRPr lang="pt-BR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58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961729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FERRAMENTA DE GESTÃO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FB91BF-A7EA-4CDF-BA22-F5940151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58" y="2571750"/>
            <a:ext cx="3247481" cy="12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3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PARTE DESAFIADORA</a:t>
            </a:r>
          </a:p>
          <a:p>
            <a:r>
              <a:rPr lang="pt-BR" dirty="0"/>
              <a:t>DO PROJETO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291510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F9B61D-6897-4AD5-B3AF-6E8C1A069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7B3367F-6651-4480-890D-C4D18CE7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7FD1874-E542-450F-8201-73491996C270}"/>
              </a:ext>
            </a:extLst>
          </p:cNvPr>
          <p:cNvSpPr/>
          <p:nvPr/>
        </p:nvSpPr>
        <p:spPr>
          <a:xfrm>
            <a:off x="2105425" y="3379167"/>
            <a:ext cx="1229734" cy="111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is-infosystem.azurewebsites.net</a:t>
            </a:r>
            <a:endParaRPr lang="pt-BR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59F4D9B-E11E-4064-A000-2B1ACD5A6646}"/>
              </a:ext>
            </a:extLst>
          </p:cNvPr>
          <p:cNvGrpSpPr/>
          <p:nvPr/>
        </p:nvGrpSpPr>
        <p:grpSpPr>
          <a:xfrm>
            <a:off x="2214624" y="3550204"/>
            <a:ext cx="1656159" cy="715700"/>
            <a:chOff x="2214624" y="3550204"/>
            <a:chExt cx="1656159" cy="71570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66142C6-1924-4FE1-8612-17FF83D7403D}"/>
                </a:ext>
              </a:extLst>
            </p:cNvPr>
            <p:cNvSpPr/>
            <p:nvPr/>
          </p:nvSpPr>
          <p:spPr>
            <a:xfrm>
              <a:off x="2214624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3BF86359-24E1-4BB8-BED5-F2F9A2D6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347" y="3643259"/>
              <a:ext cx="672327" cy="4928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7B167BA0-454F-40A0-9C9C-CA54F98BBE49}"/>
                </a:ext>
              </a:extLst>
            </p:cNvPr>
            <p:cNvSpPr/>
            <p:nvPr/>
          </p:nvSpPr>
          <p:spPr>
            <a:xfrm>
              <a:off x="3124231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8D406A7-E18A-4A66-B8F2-957B9BB2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733" y="3699152"/>
              <a:ext cx="585716" cy="4392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4AD97D3-14CA-4DF8-9AAA-474576F7573C}"/>
              </a:ext>
            </a:extLst>
          </p:cNvPr>
          <p:cNvGrpSpPr/>
          <p:nvPr/>
        </p:nvGrpSpPr>
        <p:grpSpPr>
          <a:xfrm>
            <a:off x="5243789" y="3550203"/>
            <a:ext cx="1667536" cy="736966"/>
            <a:chOff x="5243789" y="3550203"/>
            <a:chExt cx="1667536" cy="736966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1A3A91DA-39AD-4B22-97C5-F033390ED586}"/>
                </a:ext>
              </a:extLst>
            </p:cNvPr>
            <p:cNvSpPr/>
            <p:nvPr/>
          </p:nvSpPr>
          <p:spPr>
            <a:xfrm>
              <a:off x="5243789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  <a:extLst>
                <a:ext uri="{FF2B5EF4-FFF2-40B4-BE49-F238E27FC236}">
                  <a16:creationId xmlns:a16="http://schemas.microsoft.com/office/drawing/2014/main" id="{E91DDDF9-5EA0-4D86-B580-4588CE9B7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4" b="99556" l="0" r="100000">
                          <a14:foregroundMark x1="53571" y1="20444" x2="54911" y2="20444"/>
                          <a14:foregroundMark x1="51339" y1="23556" x2="55357" y2="23556"/>
                          <a14:foregroundMark x1="45982" y1="24444" x2="46429" y2="23556"/>
                          <a14:foregroundMark x1="55804" y1="17778" x2="55804" y2="17778"/>
                          <a14:foregroundMark x1="60268" y1="24000" x2="60268" y2="22667"/>
                          <a14:foregroundMark x1="59375" y1="30667" x2="59821" y2="29778"/>
                          <a14:foregroundMark x1="47768" y1="30222" x2="54018" y2="30222"/>
                          <a14:foregroundMark x1="46429" y1="33333" x2="52679" y2="33333"/>
                          <a14:foregroundMark x1="47768" y1="37333" x2="53125" y2="36889"/>
                          <a14:foregroundMark x1="47768" y1="39556" x2="51339" y2="39556"/>
                          <a14:foregroundMark x1="47321" y1="42667" x2="49554" y2="42667"/>
                          <a14:foregroundMark x1="56696" y1="40000" x2="59375" y2="40000"/>
                          <a14:foregroundMark x1="57589" y1="36889" x2="59821" y2="36889"/>
                          <a14:foregroundMark x1="49107" y1="26667" x2="56250" y2="26667"/>
                          <a14:foregroundMark x1="46429" y1="53778" x2="47321" y2="52889"/>
                          <a14:foregroundMark x1="48661" y1="53333" x2="58929" y2="53333"/>
                          <a14:foregroundMark x1="23214" y1="52889" x2="34821" y2="52889"/>
                          <a14:foregroundMark x1="11161" y1="53333" x2="11161" y2="52444"/>
                          <a14:foregroundMark x1="8482" y1="52889" x2="5357" y2="53333"/>
                          <a14:foregroundMark x1="70536" y1="52889" x2="75000" y2="52889"/>
                          <a14:foregroundMark x1="95089" y1="53333" x2="92857" y2="52444"/>
                          <a14:foregroundMark x1="46429" y1="20889" x2="47768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569" y="3605147"/>
              <a:ext cx="678991" cy="682022"/>
            </a:xfrm>
            <a:prstGeom prst="rect">
              <a:avLst/>
            </a:prstGeom>
            <a:noFill/>
          </p:spPr>
        </p:pic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84E60F45-1F25-4A11-9D3C-B8890AC3BA86}"/>
                </a:ext>
              </a:extLst>
            </p:cNvPr>
            <p:cNvSpPr/>
            <p:nvPr/>
          </p:nvSpPr>
          <p:spPr>
            <a:xfrm>
              <a:off x="6164773" y="3550203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7A9F0644-61AE-48FE-819F-A29B875B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9145" y="3643258"/>
              <a:ext cx="495180" cy="4951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B9CB4D6-523A-4E04-A7A3-8BC3EB3428A0}"/>
              </a:ext>
            </a:extLst>
          </p:cNvPr>
          <p:cNvGrpSpPr/>
          <p:nvPr/>
        </p:nvGrpSpPr>
        <p:grpSpPr>
          <a:xfrm>
            <a:off x="4043636" y="3379167"/>
            <a:ext cx="1027300" cy="980181"/>
            <a:chOff x="4043636" y="3379167"/>
            <a:chExt cx="1027300" cy="980181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C49E553-EF1C-4D6C-A435-737E3AA8BC01}"/>
                </a:ext>
              </a:extLst>
            </p:cNvPr>
            <p:cNvSpPr/>
            <p:nvPr/>
          </p:nvSpPr>
          <p:spPr>
            <a:xfrm>
              <a:off x="4043636" y="3379167"/>
              <a:ext cx="1027300" cy="980181"/>
            </a:xfrm>
            <a:prstGeom prst="roundRect">
              <a:avLst>
                <a:gd name="adj" fmla="val 500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A18F0B55-85E0-4030-9DFD-F8C461CB91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1" t="24101" r="26869" b="30163"/>
            <a:stretch/>
          </p:blipFill>
          <p:spPr bwMode="auto">
            <a:xfrm>
              <a:off x="4100468" y="3419312"/>
              <a:ext cx="912369" cy="899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A77267D-FE75-4086-8957-A6B79F02FC9A}"/>
              </a:ext>
            </a:extLst>
          </p:cNvPr>
          <p:cNvGrpSpPr/>
          <p:nvPr/>
        </p:nvGrpSpPr>
        <p:grpSpPr>
          <a:xfrm>
            <a:off x="3509591" y="4376497"/>
            <a:ext cx="2363933" cy="477451"/>
            <a:chOff x="3509591" y="4376497"/>
            <a:chExt cx="2363933" cy="47745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5327DB7-331D-420E-8276-68F0D101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9591" y="4493948"/>
              <a:ext cx="2129367" cy="360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32D79A7-4997-4FFD-9BD5-C18526C94B33}"/>
                </a:ext>
              </a:extLst>
            </p:cNvPr>
            <p:cNvSpPr txBox="1"/>
            <p:nvPr/>
          </p:nvSpPr>
          <p:spPr>
            <a:xfrm>
              <a:off x="5589497" y="4376497"/>
              <a:ext cx="284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b="0" i="0" dirty="0">
                  <a:solidFill>
                    <a:srgbClr val="24292E"/>
                  </a:solidFill>
                  <a:effectLst/>
                  <a:latin typeface="Playfair Display" panose="020B0604020202020204" pitchFamily="2" charset="0"/>
                </a:rPr>
                <a:t>®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" grpId="0"/>
      <p:bldP spid="360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1271708"/>
            <a:ext cx="494186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O que são?</a:t>
            </a:r>
          </a:p>
          <a:p>
            <a:pPr lvl="1"/>
            <a:r>
              <a:rPr lang="pt-BR" dirty="0"/>
              <a:t>          Máquinas</a:t>
            </a:r>
          </a:p>
          <a:p>
            <a:pPr lvl="5"/>
            <a:r>
              <a:rPr lang="pt-BR" dirty="0"/>
              <a:t>          Diminuição de Filas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Por que Fast-Food?</a:t>
            </a:r>
          </a:p>
          <a:p>
            <a:r>
              <a:rPr lang="pt-BR" b="1" dirty="0"/>
              <a:t>          </a:t>
            </a:r>
            <a:r>
              <a:rPr lang="pt-BR" dirty="0"/>
              <a:t>Alta demanda</a:t>
            </a:r>
          </a:p>
          <a:p>
            <a:r>
              <a:rPr lang="pt-BR" b="1" dirty="0"/>
              <a:t>         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os principais problemas?</a:t>
            </a:r>
          </a:p>
          <a:p>
            <a:r>
              <a:rPr lang="pt-BR" b="1" dirty="0"/>
              <a:t>          </a:t>
            </a:r>
            <a:r>
              <a:rPr lang="pt-BR" dirty="0"/>
              <a:t>Máquinas travando</a:t>
            </a:r>
          </a:p>
          <a:p>
            <a:r>
              <a:rPr lang="pt-BR" b="1" dirty="0"/>
              <a:t>          </a:t>
            </a:r>
            <a:r>
              <a:rPr lang="pt-BR" dirty="0"/>
              <a:t>Aumento de filas</a:t>
            </a:r>
          </a:p>
          <a:p>
            <a:r>
              <a:rPr lang="pt-BR" dirty="0"/>
              <a:t>          Insatisfação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as consequências desses problemas?</a:t>
            </a:r>
          </a:p>
          <a:p>
            <a:r>
              <a:rPr lang="pt-BR" b="1" dirty="0"/>
              <a:t>          </a:t>
            </a:r>
            <a:r>
              <a:rPr lang="pt-BR" dirty="0"/>
              <a:t>Insatisfação</a:t>
            </a:r>
          </a:p>
          <a:p>
            <a:r>
              <a:rPr lang="pt-BR" dirty="0"/>
              <a:t>          Prejuízo financeiro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D9C0980-32BF-444D-9434-18A78A0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problema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24DF4F-A56D-4BD3-B83A-8356CA7B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3" y="3104706"/>
            <a:ext cx="2052682" cy="13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9F6BBD-A6B8-48E1-AD41-99628AA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65" y="3104706"/>
            <a:ext cx="2364845" cy="11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DFADAE-B5AE-4B9C-8830-8AA598DA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7" y="1805964"/>
            <a:ext cx="3087845" cy="7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64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TotemSolutions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130157" y="1664412"/>
            <a:ext cx="4941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Funcionalidades para melhor uso, monitoramento e manutenção dos Totens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DESENHO DE SOLUÇÃO DE SOFTWARE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8251C6A-E507-4075-B85A-A3795F1CF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"/>
          <a:stretch/>
        </p:blipFill>
        <p:spPr>
          <a:xfrm>
            <a:off x="799657" y="852488"/>
            <a:ext cx="7544685" cy="40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8283C980-045F-44B8-A81D-DADFCBEC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82" y="61324"/>
            <a:ext cx="3562471" cy="2150912"/>
          </a:xfrm>
          <a:prstGeom prst="rect">
            <a:avLst/>
          </a:prstGeom>
        </p:spPr>
      </p:pic>
      <p:sp>
        <p:nvSpPr>
          <p:cNvPr id="218" name="Retângulo 217">
            <a:extLst>
              <a:ext uri="{FF2B5EF4-FFF2-40B4-BE49-F238E27FC236}">
                <a16:creationId xmlns:a16="http://schemas.microsoft.com/office/drawing/2014/main" id="{8180023A-9F57-46C0-9BA2-CC2C3F2BB6D3}"/>
              </a:ext>
            </a:extLst>
          </p:cNvPr>
          <p:cNvSpPr/>
          <p:nvPr/>
        </p:nvSpPr>
        <p:spPr>
          <a:xfrm>
            <a:off x="6727286" y="1454092"/>
            <a:ext cx="630112" cy="273328"/>
          </a:xfrm>
          <a:prstGeom prst="rect">
            <a:avLst/>
          </a:prstGeom>
          <a:noFill/>
          <a:ln w="19050">
            <a:solidFill>
              <a:srgbClr val="89C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 dirty="0"/>
          </a:p>
        </p:txBody>
      </p:sp>
      <p:sp>
        <p:nvSpPr>
          <p:cNvPr id="221" name="Retângulo 220">
            <a:extLst>
              <a:ext uri="{FF2B5EF4-FFF2-40B4-BE49-F238E27FC236}">
                <a16:creationId xmlns:a16="http://schemas.microsoft.com/office/drawing/2014/main" id="{19D88A82-27E3-4036-B2C0-EB27CBF45471}"/>
              </a:ext>
            </a:extLst>
          </p:cNvPr>
          <p:cNvSpPr/>
          <p:nvPr/>
        </p:nvSpPr>
        <p:spPr>
          <a:xfrm>
            <a:off x="6600714" y="1057039"/>
            <a:ext cx="1789577" cy="704578"/>
          </a:xfrm>
          <a:prstGeom prst="rect">
            <a:avLst/>
          </a:prstGeom>
          <a:noFill/>
          <a:ln w="19050">
            <a:solidFill>
              <a:srgbClr val="89C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FC4B9D8-63BD-4E33-8A1B-414FAE04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" y="-2848"/>
            <a:ext cx="3011535" cy="19077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EC21EB3-D605-4046-BD5A-85E096D267EF}"/>
              </a:ext>
            </a:extLst>
          </p:cNvPr>
          <p:cNvSpPr txBox="1"/>
          <p:nvPr/>
        </p:nvSpPr>
        <p:spPr>
          <a:xfrm>
            <a:off x="958083" y="98787"/>
            <a:ext cx="801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</a:rPr>
              <a:t>AZURE</a:t>
            </a:r>
            <a:endParaRPr lang="pt-BR" sz="2000" b="1" dirty="0">
              <a:latin typeface="Bahnschrift" panose="020B0502040204020203" pitchFamily="34" charset="0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3BB13D07-3380-45CD-BC96-4D9B03BBF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0" y="1013365"/>
            <a:ext cx="371756" cy="3717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12BB0F-968B-4CD4-9A4F-DD13AD216735}"/>
              </a:ext>
            </a:extLst>
          </p:cNvPr>
          <p:cNvGrpSpPr/>
          <p:nvPr/>
        </p:nvGrpSpPr>
        <p:grpSpPr>
          <a:xfrm>
            <a:off x="588498" y="568855"/>
            <a:ext cx="479638" cy="381172"/>
            <a:chOff x="802594" y="812261"/>
            <a:chExt cx="809847" cy="750276"/>
          </a:xfrm>
        </p:grpSpPr>
        <p:pic>
          <p:nvPicPr>
            <p:cNvPr id="11" name="Imagem 10" descr="Logotipo, Ícone&#10;&#10;Descrição gerada automaticamente">
              <a:extLst>
                <a:ext uri="{FF2B5EF4-FFF2-40B4-BE49-F238E27FC236}">
                  <a16:creationId xmlns:a16="http://schemas.microsoft.com/office/drawing/2014/main" id="{2AD5748A-35C6-49BD-BFDD-F2D9F0130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97"/>
            <a:stretch/>
          </p:blipFill>
          <p:spPr>
            <a:xfrm>
              <a:off x="816737" y="1175894"/>
              <a:ext cx="513605" cy="386643"/>
            </a:xfrm>
            <a:prstGeom prst="rect">
              <a:avLst/>
            </a:prstGeom>
          </p:spPr>
        </p:pic>
        <p:pic>
          <p:nvPicPr>
            <p:cNvPr id="12" name="Imagem 11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0B4713F0-C12D-478D-93B5-6AD82E77B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6"/>
            <a:stretch/>
          </p:blipFill>
          <p:spPr>
            <a:xfrm>
              <a:off x="802594" y="813884"/>
              <a:ext cx="555272" cy="445823"/>
            </a:xfrm>
            <a:prstGeom prst="rect">
              <a:avLst/>
            </a:prstGeom>
          </p:spPr>
        </p:pic>
        <p:pic>
          <p:nvPicPr>
            <p:cNvPr id="13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18F32ECA-D03C-4C33-B203-D08DCB744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98"/>
            <a:stretch/>
          </p:blipFill>
          <p:spPr>
            <a:xfrm>
              <a:off x="1132283" y="812261"/>
              <a:ext cx="480158" cy="414543"/>
            </a:xfrm>
            <a:prstGeom prst="rect">
              <a:avLst/>
            </a:prstGeom>
          </p:spPr>
        </p:pic>
        <p:pic>
          <p:nvPicPr>
            <p:cNvPr id="9" name="Imagem 8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F888B42-B90C-43E1-8364-B93E4E1C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242" y="1148691"/>
              <a:ext cx="398667" cy="398668"/>
            </a:xfrm>
            <a:prstGeom prst="rect">
              <a:avLst/>
            </a:prstGeom>
          </p:spPr>
        </p:pic>
      </p:grp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1B080E22-6CD0-4C67-8FFB-7301020A8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81" y="966354"/>
            <a:ext cx="258216" cy="256283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D84E95F8-4E23-4258-A155-FA78CB34C8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62" y="1316132"/>
            <a:ext cx="250461" cy="248592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baixa">
            <a:extLst>
              <a:ext uri="{FF2B5EF4-FFF2-40B4-BE49-F238E27FC236}">
                <a16:creationId xmlns:a16="http://schemas.microsoft.com/office/drawing/2014/main" id="{3FB91726-A2FC-4C3E-94B4-5E93DB6710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85" y="1426568"/>
            <a:ext cx="286773" cy="284600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7F412E87-A625-4BB3-B4E7-77962F4C7E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24" y="1163374"/>
            <a:ext cx="141412" cy="140319"/>
          </a:xfrm>
          <a:prstGeom prst="rect">
            <a:avLst/>
          </a:prstGeom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7D3F1D26-3DE9-49F0-AF64-92B900F17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20" y="1487523"/>
            <a:ext cx="217749" cy="216091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63B253E8-8AD6-4EBE-966A-33DC2363D587}"/>
              </a:ext>
            </a:extLst>
          </p:cNvPr>
          <p:cNvSpPr txBox="1"/>
          <p:nvPr/>
        </p:nvSpPr>
        <p:spPr>
          <a:xfrm>
            <a:off x="6856026" y="264575"/>
            <a:ext cx="78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Bahnschrift" panose="020B0502040204020203" pitchFamily="34" charset="0"/>
              </a:rPr>
              <a:t>AWS</a:t>
            </a:r>
            <a:endParaRPr lang="pt-BR" sz="1050" b="1" dirty="0">
              <a:latin typeface="Bahnschrift" panose="020B0502040204020203" pitchFamily="34" charset="0"/>
            </a:endParaRP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25B9074-E9AA-434B-BAE1-83335A8847DC}"/>
              </a:ext>
            </a:extLst>
          </p:cNvPr>
          <p:cNvCxnSpPr>
            <a:cxnSpLocks/>
          </p:cNvCxnSpPr>
          <p:nvPr/>
        </p:nvCxnSpPr>
        <p:spPr>
          <a:xfrm>
            <a:off x="1358749" y="3333647"/>
            <a:ext cx="259534" cy="0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94EB1241-B718-4476-A329-5C24E0329CA7}"/>
              </a:ext>
            </a:extLst>
          </p:cNvPr>
          <p:cNvSpPr/>
          <p:nvPr/>
        </p:nvSpPr>
        <p:spPr>
          <a:xfrm>
            <a:off x="194065" y="2653927"/>
            <a:ext cx="3960020" cy="2224301"/>
          </a:xfrm>
          <a:prstGeom prst="roundRect">
            <a:avLst>
              <a:gd name="adj" fmla="val 4006"/>
            </a:avLst>
          </a:prstGeom>
          <a:noFill/>
          <a:ln w="28575">
            <a:solidFill>
              <a:srgbClr val="89C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C900207-1761-441E-B4C8-8D5445AB90B8}"/>
              </a:ext>
            </a:extLst>
          </p:cNvPr>
          <p:cNvSpPr txBox="1"/>
          <p:nvPr/>
        </p:nvSpPr>
        <p:spPr>
          <a:xfrm>
            <a:off x="1488516" y="2709199"/>
            <a:ext cx="1342034" cy="28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>
                <a:latin typeface="Bahnschrift" panose="020B0502040204020203" pitchFamily="34" charset="0"/>
              </a:rPr>
              <a:t>ÁREA DE SUPORTE</a:t>
            </a:r>
          </a:p>
        </p:txBody>
      </p:sp>
      <p:pic>
        <p:nvPicPr>
          <p:cNvPr id="38" name="Imagem 37" descr="Tela de computador com jogo&#10;&#10;Descrição gerada automaticamente">
            <a:extLst>
              <a:ext uri="{FF2B5EF4-FFF2-40B4-BE49-F238E27FC236}">
                <a16:creationId xmlns:a16="http://schemas.microsoft.com/office/drawing/2014/main" id="{AE2B0DB6-61FD-486C-8946-C025ED3791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76" y="2938514"/>
            <a:ext cx="1105705" cy="875469"/>
          </a:xfrm>
          <a:prstGeom prst="rect">
            <a:avLst/>
          </a:prstGeom>
        </p:spPr>
      </p:pic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F57F2A6A-0F0C-44A0-AFDE-A8AAE20BDE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18" y="4219873"/>
            <a:ext cx="1275529" cy="545699"/>
          </a:xfrm>
          <a:prstGeom prst="rect">
            <a:avLst/>
          </a:prstGeom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4FDE313-702B-4843-8B62-15442C2EA50A}"/>
              </a:ext>
            </a:extLst>
          </p:cNvPr>
          <p:cNvCxnSpPr>
            <a:cxnSpLocks/>
          </p:cNvCxnSpPr>
          <p:nvPr/>
        </p:nvCxnSpPr>
        <p:spPr>
          <a:xfrm flipH="1">
            <a:off x="2641773" y="3333647"/>
            <a:ext cx="251307" cy="0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CE9C0A6E-D0D7-4C86-81AF-DC3B4139F1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4473" y="3045887"/>
            <a:ext cx="1333492" cy="94451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EC2150E8-15F6-46AE-9CF6-A919DEC39F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2582" y="3043659"/>
            <a:ext cx="1179390" cy="940441"/>
          </a:xfrm>
          <a:prstGeom prst="rect">
            <a:avLst/>
          </a:prstGeom>
        </p:spPr>
      </p:pic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C73E901-4CF3-48F3-A3E7-31D1865A4947}"/>
              </a:ext>
            </a:extLst>
          </p:cNvPr>
          <p:cNvCxnSpPr>
            <a:cxnSpLocks/>
          </p:cNvCxnSpPr>
          <p:nvPr/>
        </p:nvCxnSpPr>
        <p:spPr>
          <a:xfrm>
            <a:off x="1188021" y="1719542"/>
            <a:ext cx="6723" cy="993675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EEA8C1CE-19A1-41EC-96DE-9AFBF0E435CD}"/>
              </a:ext>
            </a:extLst>
          </p:cNvPr>
          <p:cNvCxnSpPr>
            <a:cxnSpLocks/>
          </p:cNvCxnSpPr>
          <p:nvPr/>
        </p:nvCxnSpPr>
        <p:spPr>
          <a:xfrm flipV="1">
            <a:off x="2173963" y="1708097"/>
            <a:ext cx="6725" cy="983951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CCA2BC95-F09D-4E8C-B1C1-9DB31E53D364}"/>
              </a:ext>
            </a:extLst>
          </p:cNvPr>
          <p:cNvCxnSpPr>
            <a:cxnSpLocks/>
          </p:cNvCxnSpPr>
          <p:nvPr/>
        </p:nvCxnSpPr>
        <p:spPr>
          <a:xfrm>
            <a:off x="7811076" y="2060103"/>
            <a:ext cx="0" cy="674496"/>
          </a:xfrm>
          <a:prstGeom prst="straightConnector1">
            <a:avLst/>
          </a:prstGeom>
          <a:ln w="57150">
            <a:solidFill>
              <a:srgbClr val="89C7D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A8277D5B-E8DA-46AD-80BB-190D26017784}"/>
              </a:ext>
            </a:extLst>
          </p:cNvPr>
          <p:cNvCxnSpPr>
            <a:cxnSpLocks/>
            <a:stCxn id="224" idx="1"/>
          </p:cNvCxnSpPr>
          <p:nvPr/>
        </p:nvCxnSpPr>
        <p:spPr>
          <a:xfrm flipH="1" flipV="1">
            <a:off x="2128383" y="340804"/>
            <a:ext cx="4260624" cy="402362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07BC9848-F3E5-410B-B01C-AD278750BD4A}"/>
              </a:ext>
            </a:extLst>
          </p:cNvPr>
          <p:cNvGrpSpPr/>
          <p:nvPr/>
        </p:nvGrpSpPr>
        <p:grpSpPr>
          <a:xfrm>
            <a:off x="3192043" y="662656"/>
            <a:ext cx="2302082" cy="1256042"/>
            <a:chOff x="3969735" y="985246"/>
            <a:chExt cx="2854291" cy="1692651"/>
          </a:xfrm>
        </p:grpSpPr>
        <p:pic>
          <p:nvPicPr>
            <p:cNvPr id="112" name="Imagem 111" descr="Ícone&#10;&#10;Descrição gerada automaticamente">
              <a:extLst>
                <a:ext uri="{FF2B5EF4-FFF2-40B4-BE49-F238E27FC236}">
                  <a16:creationId xmlns:a16="http://schemas.microsoft.com/office/drawing/2014/main" id="{73FE7010-F1BB-4EF8-B8F6-C65A8DEA2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735" y="985246"/>
              <a:ext cx="2854291" cy="1692651"/>
            </a:xfrm>
            <a:prstGeom prst="rect">
              <a:avLst/>
            </a:prstGeom>
          </p:spPr>
        </p:pic>
        <p:pic>
          <p:nvPicPr>
            <p:cNvPr id="113" name="Imagem 112" descr="Logotipo&#10;&#10;Descrição gerada automaticamente">
              <a:extLst>
                <a:ext uri="{FF2B5EF4-FFF2-40B4-BE49-F238E27FC236}">
                  <a16:creationId xmlns:a16="http://schemas.microsoft.com/office/drawing/2014/main" id="{6C2ADC99-EAEC-476B-8721-54C0DEB0D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38" y="1511375"/>
              <a:ext cx="1031917" cy="766830"/>
            </a:xfrm>
            <a:prstGeom prst="rect">
              <a:avLst/>
            </a:prstGeom>
          </p:spPr>
        </p:pic>
      </p:grpSp>
      <p:cxnSp>
        <p:nvCxnSpPr>
          <p:cNvPr id="149" name="Conector de Seta Reta 148">
            <a:extLst>
              <a:ext uri="{FF2B5EF4-FFF2-40B4-BE49-F238E27FC236}">
                <a16:creationId xmlns:a16="http://schemas.microsoft.com/office/drawing/2014/main" id="{C1ED24A7-5083-4BBF-8BAF-5730F6A88271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3113998" y="1622104"/>
            <a:ext cx="627667" cy="1091113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de Seta Reta 163">
            <a:extLst>
              <a:ext uri="{FF2B5EF4-FFF2-40B4-BE49-F238E27FC236}">
                <a16:creationId xmlns:a16="http://schemas.microsoft.com/office/drawing/2014/main" id="{41B5E22C-8585-475C-8630-11F621AEF131}"/>
              </a:ext>
            </a:extLst>
          </p:cNvPr>
          <p:cNvCxnSpPr>
            <a:cxnSpLocks/>
          </p:cNvCxnSpPr>
          <p:nvPr/>
        </p:nvCxnSpPr>
        <p:spPr>
          <a:xfrm flipH="1" flipV="1">
            <a:off x="5085676" y="1691037"/>
            <a:ext cx="896831" cy="949298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tângulo 221">
            <a:extLst>
              <a:ext uri="{FF2B5EF4-FFF2-40B4-BE49-F238E27FC236}">
                <a16:creationId xmlns:a16="http://schemas.microsoft.com/office/drawing/2014/main" id="{1E1FE4EA-2F03-4AEB-91A1-74E2DE421E8C}"/>
              </a:ext>
            </a:extLst>
          </p:cNvPr>
          <p:cNvSpPr/>
          <p:nvPr/>
        </p:nvSpPr>
        <p:spPr>
          <a:xfrm>
            <a:off x="6450472" y="709666"/>
            <a:ext cx="2001049" cy="1167582"/>
          </a:xfrm>
          <a:prstGeom prst="rect">
            <a:avLst/>
          </a:prstGeom>
          <a:noFill/>
          <a:ln w="19050">
            <a:solidFill>
              <a:srgbClr val="89C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pic>
        <p:nvPicPr>
          <p:cNvPr id="224" name="Imagem 223">
            <a:extLst>
              <a:ext uri="{FF2B5EF4-FFF2-40B4-BE49-F238E27FC236}">
                <a16:creationId xmlns:a16="http://schemas.microsoft.com/office/drawing/2014/main" id="{35D878A3-6627-4FC9-9D69-C2825E5731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89007" y="655250"/>
            <a:ext cx="211707" cy="175831"/>
          </a:xfrm>
          <a:prstGeom prst="rect">
            <a:avLst/>
          </a:prstGeom>
          <a:ln>
            <a:solidFill>
              <a:srgbClr val="89C7DB"/>
            </a:solidFill>
          </a:ln>
        </p:spPr>
      </p:pic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9E5C6A86-9046-4437-B14A-A0692FA3D366}"/>
              </a:ext>
            </a:extLst>
          </p:cNvPr>
          <p:cNvSpPr txBox="1"/>
          <p:nvPr/>
        </p:nvSpPr>
        <p:spPr>
          <a:xfrm>
            <a:off x="6531881" y="665599"/>
            <a:ext cx="413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EC2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F677A9FD-D1A0-499E-8F93-E8B71FBE87FB}"/>
              </a:ext>
            </a:extLst>
          </p:cNvPr>
          <p:cNvSpPr txBox="1"/>
          <p:nvPr/>
        </p:nvSpPr>
        <p:spPr>
          <a:xfrm>
            <a:off x="6686941" y="901106"/>
            <a:ext cx="1179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Distribuição Ubuntu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F3CCF429-25E1-4B92-80CB-EAB81FBEDED3}"/>
              </a:ext>
            </a:extLst>
          </p:cNvPr>
          <p:cNvSpPr txBox="1"/>
          <p:nvPr/>
        </p:nvSpPr>
        <p:spPr>
          <a:xfrm>
            <a:off x="7221181" y="1124668"/>
            <a:ext cx="117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Assistente de instalação</a:t>
            </a:r>
          </a:p>
        </p:txBody>
      </p:sp>
      <p:cxnSp>
        <p:nvCxnSpPr>
          <p:cNvPr id="68" name="Conector de Seta Reta 65">
            <a:extLst>
              <a:ext uri="{FF2B5EF4-FFF2-40B4-BE49-F238E27FC236}">
                <a16:creationId xmlns:a16="http://schemas.microsoft.com/office/drawing/2014/main" id="{676516FD-06DC-4097-8085-439252DF5566}"/>
              </a:ext>
            </a:extLst>
          </p:cNvPr>
          <p:cNvCxnSpPr>
            <a:cxnSpLocks/>
          </p:cNvCxnSpPr>
          <p:nvPr/>
        </p:nvCxnSpPr>
        <p:spPr>
          <a:xfrm flipH="1">
            <a:off x="2177220" y="3797114"/>
            <a:ext cx="7144" cy="289384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170">
            <a:extLst>
              <a:ext uri="{FF2B5EF4-FFF2-40B4-BE49-F238E27FC236}">
                <a16:creationId xmlns:a16="http://schemas.microsoft.com/office/drawing/2014/main" id="{72004C8A-0B35-4CCE-BF3A-C64BF3BE30EC}"/>
              </a:ext>
            </a:extLst>
          </p:cNvPr>
          <p:cNvSpPr/>
          <p:nvPr/>
        </p:nvSpPr>
        <p:spPr>
          <a:xfrm>
            <a:off x="609329" y="480007"/>
            <a:ext cx="1728320" cy="946561"/>
          </a:xfrm>
          <a:prstGeom prst="rect">
            <a:avLst/>
          </a:prstGeom>
          <a:noFill/>
          <a:ln w="19050">
            <a:solidFill>
              <a:srgbClr val="89C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70" name="CaixaDeTexto 224">
            <a:extLst>
              <a:ext uri="{FF2B5EF4-FFF2-40B4-BE49-F238E27FC236}">
                <a16:creationId xmlns:a16="http://schemas.microsoft.com/office/drawing/2014/main" id="{79E7989F-E30C-4F1E-910C-0963926B3D31}"/>
              </a:ext>
            </a:extLst>
          </p:cNvPr>
          <p:cNvSpPr txBox="1"/>
          <p:nvPr/>
        </p:nvSpPr>
        <p:spPr>
          <a:xfrm>
            <a:off x="1055703" y="657814"/>
            <a:ext cx="1612310" cy="20774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cs typeface="Calibri"/>
              </a:rPr>
              <a:t>Composição do site</a:t>
            </a:r>
          </a:p>
        </p:txBody>
      </p:sp>
      <p:sp>
        <p:nvSpPr>
          <p:cNvPr id="15" name="CaixaDeTexto 172">
            <a:extLst>
              <a:ext uri="{FF2B5EF4-FFF2-40B4-BE49-F238E27FC236}">
                <a16:creationId xmlns:a16="http://schemas.microsoft.com/office/drawing/2014/main" id="{6FAF1443-786D-42A3-BDD7-642CD00B642B}"/>
              </a:ext>
            </a:extLst>
          </p:cNvPr>
          <p:cNvSpPr txBox="1"/>
          <p:nvPr/>
        </p:nvSpPr>
        <p:spPr>
          <a:xfrm>
            <a:off x="1064282" y="1103135"/>
            <a:ext cx="1245585" cy="20774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Banco de dados</a:t>
            </a:r>
            <a:endParaRPr lang="en-US" sz="1050" dirty="0"/>
          </a:p>
        </p:txBody>
      </p:sp>
      <p:sp>
        <p:nvSpPr>
          <p:cNvPr id="67" name="CaixaDeTexto 224">
            <a:extLst>
              <a:ext uri="{FF2B5EF4-FFF2-40B4-BE49-F238E27FC236}">
                <a16:creationId xmlns:a16="http://schemas.microsoft.com/office/drawing/2014/main" id="{C9534F86-1EE8-42A1-9841-225FDCD21A17}"/>
              </a:ext>
            </a:extLst>
          </p:cNvPr>
          <p:cNvSpPr txBox="1"/>
          <p:nvPr/>
        </p:nvSpPr>
        <p:spPr>
          <a:xfrm>
            <a:off x="4148391" y="1031476"/>
            <a:ext cx="1192936" cy="577081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825" dirty="0">
                <a:cs typeface="Calibri"/>
              </a:rPr>
              <a:t>Informações</a:t>
            </a:r>
          </a:p>
          <a:p>
            <a:r>
              <a:rPr lang="pt-BR" sz="825" dirty="0">
                <a:cs typeface="Calibri"/>
              </a:rPr>
              <a:t>Rápidas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825" dirty="0">
                <a:cs typeface="Calibri"/>
              </a:rPr>
              <a:t>Notificações </a:t>
            </a:r>
          </a:p>
          <a:p>
            <a:r>
              <a:rPr lang="pt-BR" sz="825" dirty="0">
                <a:cs typeface="Calibri"/>
              </a:rPr>
              <a:t>sobre métricas 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5102FB0-F564-4B25-9AAF-D7EA9C883171}"/>
              </a:ext>
            </a:extLst>
          </p:cNvPr>
          <p:cNvGrpSpPr/>
          <p:nvPr/>
        </p:nvGrpSpPr>
        <p:grpSpPr>
          <a:xfrm>
            <a:off x="588498" y="568855"/>
            <a:ext cx="479638" cy="381172"/>
            <a:chOff x="784664" y="758473"/>
            <a:chExt cx="809847" cy="750276"/>
          </a:xfrm>
        </p:grpSpPr>
        <p:pic>
          <p:nvPicPr>
            <p:cNvPr id="74" name="Imagem 10" descr="Logotipo, Ícone&#10;&#10;Descrição gerada automaticamente">
              <a:extLst>
                <a:ext uri="{FF2B5EF4-FFF2-40B4-BE49-F238E27FC236}">
                  <a16:creationId xmlns:a16="http://schemas.microsoft.com/office/drawing/2014/main" id="{989B3D4F-427E-4BCC-8E30-685698B2E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97"/>
            <a:stretch/>
          </p:blipFill>
          <p:spPr>
            <a:xfrm>
              <a:off x="798807" y="1122106"/>
              <a:ext cx="513605" cy="386643"/>
            </a:xfrm>
            <a:prstGeom prst="rect">
              <a:avLst/>
            </a:prstGeom>
          </p:spPr>
        </p:pic>
        <p:pic>
          <p:nvPicPr>
            <p:cNvPr id="75" name="Imagem 11" descr="Desenho de uma pessoa&#10;&#10;Descrição gerada automaticamente com confiança média">
              <a:extLst>
                <a:ext uri="{FF2B5EF4-FFF2-40B4-BE49-F238E27FC236}">
                  <a16:creationId xmlns:a16="http://schemas.microsoft.com/office/drawing/2014/main" id="{A840942B-4C93-4416-8458-53832494E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6"/>
            <a:stretch/>
          </p:blipFill>
          <p:spPr>
            <a:xfrm>
              <a:off x="784664" y="760096"/>
              <a:ext cx="555272" cy="445823"/>
            </a:xfrm>
            <a:prstGeom prst="rect">
              <a:avLst/>
            </a:prstGeom>
          </p:spPr>
        </p:pic>
        <p:pic>
          <p:nvPicPr>
            <p:cNvPr id="76" name="Imagem 12" descr="Logotipo&#10;&#10;Descrição gerada automaticamente">
              <a:extLst>
                <a:ext uri="{FF2B5EF4-FFF2-40B4-BE49-F238E27FC236}">
                  <a16:creationId xmlns:a16="http://schemas.microsoft.com/office/drawing/2014/main" id="{A29F305D-6E9B-4A5C-A601-A8D4825DC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98"/>
            <a:stretch/>
          </p:blipFill>
          <p:spPr>
            <a:xfrm>
              <a:off x="1114353" y="758473"/>
              <a:ext cx="480158" cy="414543"/>
            </a:xfrm>
            <a:prstGeom prst="rect">
              <a:avLst/>
            </a:prstGeom>
          </p:spPr>
        </p:pic>
        <p:pic>
          <p:nvPicPr>
            <p:cNvPr id="77" name="Imagem 8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59EEF683-EBBB-4EEC-9A0E-B1F8CF51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312" y="1094903"/>
              <a:ext cx="398667" cy="398667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9711EF5-D632-4491-8BC8-09EBEC8793BF}"/>
              </a:ext>
            </a:extLst>
          </p:cNvPr>
          <p:cNvGrpSpPr/>
          <p:nvPr/>
        </p:nvGrpSpPr>
        <p:grpSpPr>
          <a:xfrm>
            <a:off x="4803285" y="2653927"/>
            <a:ext cx="3930662" cy="2224301"/>
            <a:chOff x="4803285" y="2653927"/>
            <a:chExt cx="3930662" cy="2224301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062C85AD-F5E0-4066-BE03-40C88832C61E}"/>
                </a:ext>
              </a:extLst>
            </p:cNvPr>
            <p:cNvSpPr/>
            <p:nvPr/>
          </p:nvSpPr>
          <p:spPr>
            <a:xfrm>
              <a:off x="4803285" y="2653927"/>
              <a:ext cx="3930662" cy="2224301"/>
            </a:xfrm>
            <a:prstGeom prst="roundRect">
              <a:avLst>
                <a:gd name="adj" fmla="val 4475"/>
              </a:avLst>
            </a:prstGeom>
            <a:noFill/>
            <a:ln w="28575">
              <a:solidFill>
                <a:srgbClr val="89C7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C83757E3-2631-4B13-8992-449475ECB05D}"/>
                </a:ext>
              </a:extLst>
            </p:cNvPr>
            <p:cNvSpPr txBox="1"/>
            <p:nvPr/>
          </p:nvSpPr>
          <p:spPr>
            <a:xfrm>
              <a:off x="5982506" y="2661921"/>
              <a:ext cx="1799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Bahnschrift" panose="020B0502040204020203" pitchFamily="34" charset="0"/>
                </a:rPr>
                <a:t>ESTABELECIMENTO</a:t>
              </a:r>
            </a:p>
          </p:txBody>
        </p:sp>
        <p:pic>
          <p:nvPicPr>
            <p:cNvPr id="47" name="Picture 2" descr="Meep School">
              <a:extLst>
                <a:ext uri="{FF2B5EF4-FFF2-40B4-BE49-F238E27FC236}">
                  <a16:creationId xmlns:a16="http://schemas.microsoft.com/office/drawing/2014/main" id="{9EC1A7AD-7692-458D-A08A-96A4C5003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689" y="3304154"/>
              <a:ext cx="1068841" cy="124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BB652DC7-5F4D-4E89-92B2-7C8E13AF3CD3}"/>
                </a:ext>
              </a:extLst>
            </p:cNvPr>
            <p:cNvSpPr txBox="1"/>
            <p:nvPr/>
          </p:nvSpPr>
          <p:spPr>
            <a:xfrm>
              <a:off x="5615426" y="2960999"/>
              <a:ext cx="1519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pt-BR" sz="1050">
                <a:latin typeface="Bahnschrift" panose="020B0502040204020203" pitchFamily="34" charset="0"/>
              </a:endParaRPr>
            </a:p>
          </p:txBody>
        </p:sp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6055B26B-6A55-4705-B79C-341B09990A69}"/>
                </a:ext>
              </a:extLst>
            </p:cNvPr>
            <p:cNvSpPr/>
            <p:nvPr/>
          </p:nvSpPr>
          <p:spPr>
            <a:xfrm>
              <a:off x="5085676" y="3045295"/>
              <a:ext cx="1378696" cy="1598744"/>
            </a:xfrm>
            <a:prstGeom prst="rect">
              <a:avLst/>
            </a:prstGeom>
            <a:noFill/>
            <a:ln w="19050">
              <a:solidFill>
                <a:srgbClr val="89C7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50"/>
            </a:p>
          </p:txBody>
        </p:sp>
        <p:sp>
          <p:nvSpPr>
            <p:cNvPr id="172" name="CaixaDeTexto 171">
              <a:extLst>
                <a:ext uri="{FF2B5EF4-FFF2-40B4-BE49-F238E27FC236}">
                  <a16:creationId xmlns:a16="http://schemas.microsoft.com/office/drawing/2014/main" id="{38A3CE3B-CD3C-4A28-BA66-07D4FD4384CB}"/>
                </a:ext>
              </a:extLst>
            </p:cNvPr>
            <p:cNvSpPr txBox="1"/>
            <p:nvPr/>
          </p:nvSpPr>
          <p:spPr>
            <a:xfrm>
              <a:off x="5304660" y="3041485"/>
              <a:ext cx="878103" cy="28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75" b="1" dirty="0"/>
                <a:t>Máquina</a:t>
              </a:r>
            </a:p>
          </p:txBody>
        </p:sp>
        <p:grpSp>
          <p:nvGrpSpPr>
            <p:cNvPr id="188" name="Agrupar 187">
              <a:extLst>
                <a:ext uri="{FF2B5EF4-FFF2-40B4-BE49-F238E27FC236}">
                  <a16:creationId xmlns:a16="http://schemas.microsoft.com/office/drawing/2014/main" id="{CB4FD40B-76F2-4BF8-AFA3-333EA664BA42}"/>
                </a:ext>
              </a:extLst>
            </p:cNvPr>
            <p:cNvGrpSpPr/>
            <p:nvPr/>
          </p:nvGrpSpPr>
          <p:grpSpPr>
            <a:xfrm>
              <a:off x="6452513" y="3045086"/>
              <a:ext cx="2161858" cy="1605468"/>
              <a:chOff x="8383893" y="3943574"/>
              <a:chExt cx="2680450" cy="2167631"/>
            </a:xfrm>
          </p:grpSpPr>
          <p:pic>
            <p:nvPicPr>
              <p:cNvPr id="58" name="Imagem 57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2CEA4DF3-C6E8-47F0-8DC6-7EBD7E0BF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8736" y="5686962"/>
                <a:ext cx="333164" cy="222665"/>
              </a:xfrm>
              <a:prstGeom prst="rect">
                <a:avLst/>
              </a:prstGeom>
            </p:spPr>
          </p:pic>
          <p:pic>
            <p:nvPicPr>
              <p:cNvPr id="60" name="Imagem 59" descr="Uma imagem contendo Texto&#10;&#10;Descrição gerada automaticamente">
                <a:extLst>
                  <a:ext uri="{FF2B5EF4-FFF2-40B4-BE49-F238E27FC236}">
                    <a16:creationId xmlns:a16="http://schemas.microsoft.com/office/drawing/2014/main" id="{DF7F8F05-7250-41D6-B25D-4B872DD1B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5741" y="5371058"/>
                <a:ext cx="427236" cy="427236"/>
              </a:xfrm>
              <a:prstGeom prst="rect">
                <a:avLst/>
              </a:prstGeom>
            </p:spPr>
          </p:pic>
          <p:pic>
            <p:nvPicPr>
              <p:cNvPr id="61" name="Imagem 60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164245F2-6002-4084-9B8D-94DCE3DDE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8310" y="5584677"/>
                <a:ext cx="369332" cy="369332"/>
              </a:xfrm>
              <a:prstGeom prst="rect">
                <a:avLst/>
              </a:prstGeom>
            </p:spPr>
          </p:pic>
          <p:sp>
            <p:nvSpPr>
              <p:cNvPr id="175" name="CaixaDeTexto 174">
                <a:extLst>
                  <a:ext uri="{FF2B5EF4-FFF2-40B4-BE49-F238E27FC236}">
                    <a16:creationId xmlns:a16="http://schemas.microsoft.com/office/drawing/2014/main" id="{775BE458-2B13-4C0C-A3FF-0C3FE59F8E97}"/>
                  </a:ext>
                </a:extLst>
              </p:cNvPr>
              <p:cNvSpPr txBox="1"/>
              <p:nvPr/>
            </p:nvSpPr>
            <p:spPr>
              <a:xfrm>
                <a:off x="9136102" y="4817875"/>
                <a:ext cx="1928241" cy="31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900" dirty="0"/>
                  <a:t>Coleta de informações</a:t>
                </a:r>
              </a:p>
            </p:txBody>
          </p:sp>
          <p:pic>
            <p:nvPicPr>
              <p:cNvPr id="55" name="Imagem 54" descr="Interface gráfica do usuário, Texto&#10;&#10;Descrição gerada automaticamente com confiança média">
                <a:extLst>
                  <a:ext uri="{FF2B5EF4-FFF2-40B4-BE49-F238E27FC236}">
                    <a16:creationId xmlns:a16="http://schemas.microsoft.com/office/drawing/2014/main" id="{65D8520A-9734-48EC-BF8F-CF4E8A1F9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9906" b="89623" l="28824" r="72713">
                            <a14:foregroundMark x1="28901" y1="28774" x2="28824" y2="42453"/>
                            <a14:foregroundMark x1="35819" y1="36792" x2="34666" y2="43868"/>
                            <a14:foregroundMark x1="41276" y1="38679" x2="42429" y2="36321"/>
                            <a14:foregroundMark x1="46733" y1="41981" x2="47502" y2="37264"/>
                            <a14:foregroundMark x1="51268" y1="39151" x2="52267" y2="36792"/>
                            <a14:foregroundMark x1="70561" y1="29245" x2="70945" y2="38208"/>
                            <a14:foregroundMark x1="72560" y1="34906" x2="72713" y2="40566"/>
                            <a14:foregroundMark x1="60492" y1="47642" x2="60492" y2="429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86" r="41855"/>
              <a:stretch/>
            </p:blipFill>
            <p:spPr>
              <a:xfrm>
                <a:off x="8500331" y="4701135"/>
                <a:ext cx="662989" cy="348655"/>
              </a:xfrm>
              <a:prstGeom prst="rect">
                <a:avLst/>
              </a:prstGeom>
            </p:spPr>
          </p:pic>
          <p:pic>
            <p:nvPicPr>
              <p:cNvPr id="56" name="Imagem 55" descr="Logotipo&#10;&#10;Descrição gerada automaticamente">
                <a:extLst>
                  <a:ext uri="{FF2B5EF4-FFF2-40B4-BE49-F238E27FC236}">
                    <a16:creationId xmlns:a16="http://schemas.microsoft.com/office/drawing/2014/main" id="{42FBFEE9-992F-48B8-9FDD-9F04ABD3B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3893" y="3943574"/>
                <a:ext cx="815601" cy="750936"/>
              </a:xfrm>
              <a:prstGeom prst="rect">
                <a:avLst/>
              </a:prstGeom>
            </p:spPr>
          </p:pic>
          <p:sp>
            <p:nvSpPr>
              <p:cNvPr id="173" name="CaixaDeTexto 172">
                <a:extLst>
                  <a:ext uri="{FF2B5EF4-FFF2-40B4-BE49-F238E27FC236}">
                    <a16:creationId xmlns:a16="http://schemas.microsoft.com/office/drawing/2014/main" id="{D67EB5F6-094C-408D-916F-A562BDC5E81C}"/>
                  </a:ext>
                </a:extLst>
              </p:cNvPr>
              <p:cNvSpPr txBox="1"/>
              <p:nvPr/>
            </p:nvSpPr>
            <p:spPr>
              <a:xfrm>
                <a:off x="9131937" y="4080869"/>
                <a:ext cx="1590241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900" dirty="0"/>
                  <a:t>Software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900" dirty="0"/>
                  <a:t>Interface</a:t>
                </a:r>
                <a:r>
                  <a:rPr lang="pt-BR" sz="1200" dirty="0"/>
                  <a:t> </a:t>
                </a:r>
                <a:r>
                  <a:rPr lang="pt-BR" sz="900" dirty="0"/>
                  <a:t>gráfica</a:t>
                </a:r>
              </a:p>
            </p:txBody>
          </p:sp>
          <p:sp>
            <p:nvSpPr>
              <p:cNvPr id="176" name="Retângulo 175">
                <a:extLst>
                  <a:ext uri="{FF2B5EF4-FFF2-40B4-BE49-F238E27FC236}">
                    <a16:creationId xmlns:a16="http://schemas.microsoft.com/office/drawing/2014/main" id="{F12BA859-13A5-40FF-A361-D18CD299086C}"/>
                  </a:ext>
                </a:extLst>
              </p:cNvPr>
              <p:cNvSpPr/>
              <p:nvPr/>
            </p:nvSpPr>
            <p:spPr>
              <a:xfrm>
                <a:off x="8401704" y="3952652"/>
                <a:ext cx="2564013" cy="2158553"/>
              </a:xfrm>
              <a:prstGeom prst="rect">
                <a:avLst/>
              </a:prstGeom>
              <a:noFill/>
              <a:ln w="19050">
                <a:solidFill>
                  <a:srgbClr val="89C7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/>
              </a:p>
            </p:txBody>
          </p: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5285C53-7B21-49BB-88C9-8669BC329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7864" y="5318349"/>
                <a:ext cx="2273677" cy="0"/>
              </a:xfrm>
              <a:prstGeom prst="line">
                <a:avLst/>
              </a:prstGeom>
              <a:ln w="19050">
                <a:solidFill>
                  <a:srgbClr val="89C7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CaixaDeTexto 184">
                <a:extLst>
                  <a:ext uri="{FF2B5EF4-FFF2-40B4-BE49-F238E27FC236}">
                    <a16:creationId xmlns:a16="http://schemas.microsoft.com/office/drawing/2014/main" id="{CCC04BEE-8C7B-483B-8A1B-DA92685C025C}"/>
                  </a:ext>
                </a:extLst>
              </p:cNvPr>
              <p:cNvSpPr txBox="1"/>
              <p:nvPr/>
            </p:nvSpPr>
            <p:spPr>
              <a:xfrm>
                <a:off x="9145115" y="5550796"/>
                <a:ext cx="1658463" cy="31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900" dirty="0"/>
                  <a:t>Hardware do totem </a:t>
                </a:r>
              </a:p>
            </p:txBody>
          </p:sp>
        </p:grpSp>
        <p:pic>
          <p:nvPicPr>
            <p:cNvPr id="79" name="Imagem 78" descr="Interface gráfica do usuário, Texto&#10;&#10;Descrição gerada automaticamente com confiança média">
              <a:extLst>
                <a:ext uri="{FF2B5EF4-FFF2-40B4-BE49-F238E27FC236}">
                  <a16:creationId xmlns:a16="http://schemas.microsoft.com/office/drawing/2014/main" id="{18973AAF-B5FF-4033-BDC2-DACB4F0F4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906" b="89623" l="28824" r="72713">
                          <a14:foregroundMark x1="28901" y1="28774" x2="28824" y2="42453"/>
                          <a14:foregroundMark x1="35819" y1="36792" x2="34666" y2="43868"/>
                          <a14:foregroundMark x1="41276" y1="38679" x2="42429" y2="36321"/>
                          <a14:foregroundMark x1="46733" y1="41981" x2="47502" y2="37264"/>
                          <a14:foregroundMark x1="51268" y1="39151" x2="52267" y2="36792"/>
                          <a14:foregroundMark x1="70561" y1="29245" x2="70945" y2="38208"/>
                          <a14:foregroundMark x1="72560" y1="34906" x2="72713" y2="40566"/>
                          <a14:foregroundMark x1="60492" y1="47642" x2="60492" y2="429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5" r="23974"/>
            <a:stretch/>
          </p:blipFill>
          <p:spPr>
            <a:xfrm>
              <a:off x="6658051" y="3751731"/>
              <a:ext cx="324007" cy="258233"/>
            </a:xfrm>
            <a:prstGeom prst="rect">
              <a:avLst/>
            </a:prstGeom>
          </p:spPr>
        </p:pic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5774057E-88F9-4612-A23A-2BA5EC2AB2DD}"/>
              </a:ext>
            </a:extLst>
          </p:cNvPr>
          <p:cNvSpPr txBox="1"/>
          <p:nvPr/>
        </p:nvSpPr>
        <p:spPr>
          <a:xfrm>
            <a:off x="6823070" y="1301738"/>
            <a:ext cx="53432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/>
              <a:t>Docker</a:t>
            </a:r>
          </a:p>
        </p:txBody>
      </p: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1E4C3929-A3CB-44A7-9CC7-F030463E3876}"/>
              </a:ext>
            </a:extLst>
          </p:cNvPr>
          <p:cNvCxnSpPr>
            <a:cxnSpLocks/>
          </p:cNvCxnSpPr>
          <p:nvPr/>
        </p:nvCxnSpPr>
        <p:spPr>
          <a:xfrm flipH="1">
            <a:off x="5262222" y="1290677"/>
            <a:ext cx="543738" cy="0"/>
          </a:xfrm>
          <a:prstGeom prst="straightConnector1">
            <a:avLst/>
          </a:prstGeom>
          <a:ln w="57150">
            <a:solidFill>
              <a:srgbClr val="89C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3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DIAGRAMA DE CLASSES - UML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3FF8B1-20C4-4814-9D3B-138D33CE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223274"/>
            <a:ext cx="3413125" cy="33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1979214" y="348287"/>
            <a:ext cx="5185571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LÓGICO DO BANCO DE DADOS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6357DE-9E90-42C1-8FC4-D494A831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492" y="1574800"/>
            <a:ext cx="3469387" cy="3028938"/>
          </a:xfrm>
          <a:prstGeom prst="rect">
            <a:avLst/>
          </a:prstGeom>
        </p:spPr>
      </p:pic>
      <p:pic>
        <p:nvPicPr>
          <p:cNvPr id="96" name="Imagem 9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81BD278-F790-4A72-B938-1857FE575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2" r="23331"/>
          <a:stretch/>
        </p:blipFill>
        <p:spPr>
          <a:xfrm>
            <a:off x="5501085" y="1108094"/>
            <a:ext cx="1663700" cy="31980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219</Words>
  <Application>Microsoft Office PowerPoint</Application>
  <PresentationFormat>Apresentação na tela (16:9)</PresentationFormat>
  <Paragraphs>84</Paragraphs>
  <Slides>21</Slides>
  <Notes>11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Proxima Nova</vt:lpstr>
      <vt:lpstr>Verdana</vt:lpstr>
      <vt:lpstr>Barlow Semi Condensed Medium</vt:lpstr>
      <vt:lpstr>Arial</vt:lpstr>
      <vt:lpstr>Playfair Display</vt:lpstr>
      <vt:lpstr>Fjalla One</vt:lpstr>
      <vt:lpstr>Barlow Semi Condensed Light</vt:lpstr>
      <vt:lpstr>Roboto Condensed Light</vt:lpstr>
      <vt:lpstr>Barlow Semi Condensed</vt:lpstr>
      <vt:lpstr>Bahnschrift</vt:lpstr>
      <vt:lpstr>Technology Consulting by Slidesgo</vt:lpstr>
      <vt:lpstr>InfoSystems</vt:lpstr>
      <vt:lpstr>NOSSA EQUIPE</vt:lpstr>
      <vt:lpstr>Apresentação do PowerPoint</vt:lpstr>
      <vt:lpstr>Entendimento do problema</vt:lpstr>
      <vt:lpstr>TotemSolutions</vt:lpstr>
      <vt:lpstr>Apresentação do PowerPoint</vt:lpstr>
      <vt:lpstr>Apresentação do PowerPoint</vt:lpstr>
      <vt:lpstr>Apresentação do PowerPoint</vt:lpstr>
      <vt:lpstr>MODELO LÓGICO DO BANCO DE DADOS</vt:lpstr>
      <vt:lpstr>SITE INSTITUCIONAL</vt:lpstr>
      <vt:lpstr>Apresentação do PowerPoint</vt:lpstr>
      <vt:lpstr>Apresentação do PowerPoint</vt:lpstr>
      <vt:lpstr>DEEP DIVE</vt:lpstr>
      <vt:lpstr>DEEP DIVE</vt:lpstr>
      <vt:lpstr>INOVAÇÃO</vt:lpstr>
      <vt:lpstr>INTEGRAÇÃO COM SLACK</vt:lpstr>
      <vt:lpstr>MAQUINA VIRTUAL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dc:creator>yguil</dc:creator>
  <cp:lastModifiedBy>Guilherme De Almeida Ferreira</cp:lastModifiedBy>
  <cp:revision>38</cp:revision>
  <dcterms:modified xsi:type="dcterms:W3CDTF">2021-12-01T20:13:34Z</dcterms:modified>
</cp:coreProperties>
</file>